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147375538" r:id="rId2"/>
    <p:sldId id="2147375539" r:id="rId3"/>
    <p:sldId id="2147375540" r:id="rId4"/>
    <p:sldId id="2147375541" r:id="rId5"/>
    <p:sldId id="2147375542" r:id="rId6"/>
  </p:sldIdLst>
  <p:sldSz cx="9906000" cy="6858000" type="A4"/>
  <p:notesSz cx="6797675" cy="9926638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52E7EB-17F0-4FB7-A064-FAC9F1F60933}">
          <p14:sldIdLst>
            <p14:sldId id="2147375538"/>
            <p14:sldId id="2147375539"/>
            <p14:sldId id="2147375540"/>
            <p14:sldId id="2147375541"/>
            <p14:sldId id="2147375542"/>
          </p14:sldIdLst>
        </p14:section>
        <p14:section name="Раздел без заголовка" id="{F0362D3C-C9B4-4712-B58D-E338BDE5507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 1" initials="11" lastIdx="1" clrIdx="0">
    <p:extLst>
      <p:ext uri="{19B8F6BF-5375-455C-9EA6-DF929625EA0E}">
        <p15:presenceInfo xmlns:p15="http://schemas.microsoft.com/office/powerpoint/2012/main" userId="0346d89e2e5caf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65"/>
    <a:srgbClr val="001B58"/>
    <a:srgbClr val="FFF1FF"/>
    <a:srgbClr val="CC6600"/>
    <a:srgbClr val="CC00CC"/>
    <a:srgbClr val="006600"/>
    <a:srgbClr val="660066"/>
    <a:srgbClr val="E4FFB5"/>
    <a:srgbClr val="D3FFEB"/>
    <a:srgbClr val="EB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0" autoAdjust="0"/>
    <p:restoredTop sz="83158" autoAdjust="0"/>
  </p:normalViewPr>
  <p:slideViewPr>
    <p:cSldViewPr>
      <p:cViewPr varScale="1">
        <p:scale>
          <a:sx n="71" d="100"/>
          <a:sy n="71" d="100"/>
        </p:scale>
        <p:origin x="1656" y="67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notesViewPr>
    <p:cSldViewPr>
      <p:cViewPr varScale="1">
        <p:scale>
          <a:sx n="116" d="100"/>
          <a:sy n="116" d="100"/>
        </p:scale>
        <p:origin x="2094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val="158781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школ</a:t>
            </a:r>
          </a:p>
        </p:txBody>
      </p:sp>
    </p:spTree>
    <p:extLst>
      <p:ext uri="{BB962C8B-B14F-4D97-AF65-F5344CB8AC3E}">
        <p14:creationId xmlns:p14="http://schemas.microsoft.com/office/powerpoint/2010/main" val="178145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пожилых людей</a:t>
            </a:r>
          </a:p>
        </p:txBody>
      </p:sp>
    </p:spTree>
    <p:extLst>
      <p:ext uri="{BB962C8B-B14F-4D97-AF65-F5344CB8AC3E}">
        <p14:creationId xmlns:p14="http://schemas.microsoft.com/office/powerpoint/2010/main" val="4200433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133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учреждений здравоохранения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3995326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78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5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3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7264400" y="65087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2480" y="191549"/>
            <a:ext cx="795688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052567" y="1556792"/>
            <a:ext cx="795688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1A98E5F-48F6-4AEC-46EB-55652F865B42}"/>
              </a:ext>
            </a:extLst>
          </p:cNvPr>
          <p:cNvSpPr txBox="1">
            <a:spLocks/>
          </p:cNvSpPr>
          <p:nvPr userDrawn="1"/>
        </p:nvSpPr>
        <p:spPr>
          <a:xfrm>
            <a:off x="7264400" y="65087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0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0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2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45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3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1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42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01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5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B997DE-B43D-4274-9488-4841AD40F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63" y="1916570"/>
            <a:ext cx="4908966" cy="3270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3249E-5017-B02E-06A2-60914C49A0F4}"/>
              </a:ext>
            </a:extLst>
          </p:cNvPr>
          <p:cNvSpPr txBox="1"/>
          <p:nvPr/>
        </p:nvSpPr>
        <p:spPr>
          <a:xfrm>
            <a:off x="812032" y="59965"/>
            <a:ext cx="8712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kern="0" dirty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здоровым — это класс! Вирусы не одолеют нас!</a:t>
            </a:r>
            <a:endParaRPr lang="ru-RU" sz="2400" kern="100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узырек для мыслей: облако 9">
            <a:extLst>
              <a:ext uri="{FF2B5EF4-FFF2-40B4-BE49-F238E27FC236}">
                <a16:creationId xmlns:a16="http://schemas.microsoft.com/office/drawing/2014/main" id="{32A10F10-1258-2628-777B-CDCCBD11DA1B}"/>
              </a:ext>
            </a:extLst>
          </p:cNvPr>
          <p:cNvSpPr/>
          <p:nvPr/>
        </p:nvSpPr>
        <p:spPr>
          <a:xfrm>
            <a:off x="424736" y="618718"/>
            <a:ext cx="3312368" cy="1129598"/>
          </a:xfrm>
          <a:prstGeom prst="cloudCallout">
            <a:avLst>
              <a:gd name="adj1" fmla="val 49715"/>
              <a:gd name="adj2" fmla="val 62500"/>
            </a:avLst>
          </a:prstGeom>
          <a:solidFill>
            <a:srgbClr val="FFF1FF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0" dirty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Кашляешь? Не унывай, рот платочком закрывай!</a:t>
            </a:r>
            <a:endParaRPr lang="ru-RU" sz="1400" b="1" kern="100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0F1CE038-53F8-A4E5-985E-F9995CF286ED}"/>
              </a:ext>
            </a:extLst>
          </p:cNvPr>
          <p:cNvSpPr/>
          <p:nvPr/>
        </p:nvSpPr>
        <p:spPr>
          <a:xfrm>
            <a:off x="7293130" y="3014586"/>
            <a:ext cx="2205391" cy="1469069"/>
          </a:xfrm>
          <a:prstGeom prst="cloudCallout">
            <a:avLst>
              <a:gd name="adj1" fmla="val -62220"/>
              <a:gd name="adj2" fmla="val -46289"/>
            </a:avLst>
          </a:prstGeom>
          <a:solidFill>
            <a:srgbClr val="FFFB8A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Грипп боится прививок, как огня!</a:t>
            </a:r>
          </a:p>
        </p:txBody>
      </p:sp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id="{02033A0A-32BE-23F9-3796-C4624AC05940}"/>
              </a:ext>
            </a:extLst>
          </p:cNvPr>
          <p:cNvSpPr/>
          <p:nvPr/>
        </p:nvSpPr>
        <p:spPr>
          <a:xfrm rot="564876">
            <a:off x="6605085" y="849679"/>
            <a:ext cx="2860088" cy="1506619"/>
          </a:xfrm>
          <a:prstGeom prst="cloudCallout">
            <a:avLst>
              <a:gd name="adj1" fmla="val -31763"/>
              <a:gd name="adj2" fmla="val 77335"/>
            </a:avLst>
          </a:prstGeom>
          <a:solidFill>
            <a:srgbClr val="FFF3F3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Мыло с пеной — верный друг, выгоняет всех вокруг!</a:t>
            </a:r>
          </a:p>
        </p:txBody>
      </p:sp>
      <p:sp>
        <p:nvSpPr>
          <p:cNvPr id="13" name="Пузырек для мыслей: облако 12">
            <a:extLst>
              <a:ext uri="{FF2B5EF4-FFF2-40B4-BE49-F238E27FC236}">
                <a16:creationId xmlns:a16="http://schemas.microsoft.com/office/drawing/2014/main" id="{F85DF3C0-F3E3-75CD-00D0-BFB2A5285573}"/>
              </a:ext>
            </a:extLst>
          </p:cNvPr>
          <p:cNvSpPr/>
          <p:nvPr/>
        </p:nvSpPr>
        <p:spPr>
          <a:xfrm rot="179220">
            <a:off x="503102" y="5025115"/>
            <a:ext cx="2749830" cy="1627408"/>
          </a:xfrm>
          <a:prstGeom prst="cloudCallout">
            <a:avLst>
              <a:gd name="adj1" fmla="val 19344"/>
              <a:gd name="adj2" fmla="val -95812"/>
            </a:avLst>
          </a:prstGeom>
          <a:solidFill>
            <a:srgbClr val="EBF8FF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Чихнул в ладошку — передал </a:t>
            </a:r>
            <a:r>
              <a:rPr lang="ru-RU" sz="1400" b="1" kern="100" dirty="0" err="1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микрошку</a:t>
            </a: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Чихай в локоть!</a:t>
            </a:r>
          </a:p>
        </p:txBody>
      </p:sp>
      <p:sp>
        <p:nvSpPr>
          <p:cNvPr id="16" name="Пузырек для мыслей: облако 15">
            <a:extLst>
              <a:ext uri="{FF2B5EF4-FFF2-40B4-BE49-F238E27FC236}">
                <a16:creationId xmlns:a16="http://schemas.microsoft.com/office/drawing/2014/main" id="{E2FBF9A2-4727-B7E0-0623-76A64FC361F2}"/>
              </a:ext>
            </a:extLst>
          </p:cNvPr>
          <p:cNvSpPr/>
          <p:nvPr/>
        </p:nvSpPr>
        <p:spPr>
          <a:xfrm>
            <a:off x="4035919" y="547857"/>
            <a:ext cx="2664296" cy="974174"/>
          </a:xfrm>
          <a:prstGeom prst="cloudCallout">
            <a:avLst>
              <a:gd name="adj1" fmla="val -28922"/>
              <a:gd name="adj2" fmla="val 83423"/>
            </a:avLst>
          </a:prstGeom>
          <a:solidFill>
            <a:srgbClr val="E4FFB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Чистые ладошки — вирусу подножка!</a:t>
            </a:r>
          </a:p>
        </p:txBody>
      </p:sp>
      <p:sp>
        <p:nvSpPr>
          <p:cNvPr id="19" name="Пузырек для мыслей: облако 18">
            <a:extLst>
              <a:ext uri="{FF2B5EF4-FFF2-40B4-BE49-F238E27FC236}">
                <a16:creationId xmlns:a16="http://schemas.microsoft.com/office/drawing/2014/main" id="{EFF7B44C-0411-57AA-877C-75C60847799E}"/>
              </a:ext>
            </a:extLst>
          </p:cNvPr>
          <p:cNvSpPr/>
          <p:nvPr/>
        </p:nvSpPr>
        <p:spPr>
          <a:xfrm>
            <a:off x="3573311" y="5445225"/>
            <a:ext cx="2819849" cy="1241129"/>
          </a:xfrm>
          <a:prstGeom prst="cloudCallout">
            <a:avLst>
              <a:gd name="adj1" fmla="val -8667"/>
              <a:gd name="adj2" fmla="val -81409"/>
            </a:avLst>
          </a:prstGeom>
          <a:solidFill>
            <a:srgbClr val="FFF1FF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Свежий воздух, спорт, игра — улетай, микроб, ура!</a:t>
            </a:r>
          </a:p>
        </p:txBody>
      </p:sp>
      <p:sp>
        <p:nvSpPr>
          <p:cNvPr id="22" name="Пузырек для мыслей: облако 21">
            <a:extLst>
              <a:ext uri="{FF2B5EF4-FFF2-40B4-BE49-F238E27FC236}">
                <a16:creationId xmlns:a16="http://schemas.microsoft.com/office/drawing/2014/main" id="{D73E4FE4-ED8D-7425-7221-6203BAD6D9A8}"/>
              </a:ext>
            </a:extLst>
          </p:cNvPr>
          <p:cNvSpPr/>
          <p:nvPr/>
        </p:nvSpPr>
        <p:spPr>
          <a:xfrm rot="20957247">
            <a:off x="400677" y="2049041"/>
            <a:ext cx="2519416" cy="1665510"/>
          </a:xfrm>
          <a:prstGeom prst="cloudCallout">
            <a:avLst>
              <a:gd name="adj1" fmla="val 28854"/>
              <a:gd name="adj2" fmla="val 73949"/>
            </a:avLst>
          </a:prstGeom>
          <a:solidFill>
            <a:srgbClr val="D3FFEB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 dirty="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Фрукты, овощи жуем — здоровеем с каждым днем!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504E94BC-AB95-3845-EB45-FC3DF3A22BCC}"/>
              </a:ext>
            </a:extLst>
          </p:cNvPr>
          <p:cNvSpPr/>
          <p:nvPr/>
        </p:nvSpPr>
        <p:spPr>
          <a:xfrm>
            <a:off x="6719152" y="5186600"/>
            <a:ext cx="2658803" cy="1385628"/>
          </a:xfrm>
          <a:prstGeom prst="cloudCallout">
            <a:avLst>
              <a:gd name="adj1" fmla="val -33589"/>
              <a:gd name="adj2" fmla="val -69007"/>
            </a:avLst>
          </a:prstGeom>
          <a:solidFill>
            <a:srgbClr val="E4FFB5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kern="100">
                <a:solidFill>
                  <a:srgbClr val="00206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Мы зарядку делаем — здоровыми и смелыми бегаем!</a:t>
            </a:r>
            <a:endParaRPr lang="ru-RU" sz="1400" b="1" kern="100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6AC832-3D7C-47BA-5E37-63BF297D9B7B}"/>
              </a:ext>
            </a:extLst>
          </p:cNvPr>
          <p:cNvSpPr txBox="1"/>
          <p:nvPr/>
        </p:nvSpPr>
        <p:spPr>
          <a:xfrm>
            <a:off x="375961" y="6642556"/>
            <a:ext cx="2752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ГУ «Минский городской центр гигиены и эпидемиологии»</a:t>
            </a:r>
          </a:p>
        </p:txBody>
      </p:sp>
    </p:spTree>
    <p:extLst>
      <p:ext uri="{BB962C8B-B14F-4D97-AF65-F5344CB8AC3E}">
        <p14:creationId xmlns:p14="http://schemas.microsoft.com/office/powerpoint/2010/main" val="77982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3D8E6B-6C99-8DFA-EB3F-38B116AAE6D2}"/>
              </a:ext>
            </a:extLst>
          </p:cNvPr>
          <p:cNvSpPr txBox="1"/>
          <p:nvPr/>
        </p:nvSpPr>
        <p:spPr>
          <a:xfrm>
            <a:off x="381000" y="0"/>
            <a:ext cx="9036496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800" b="1" kern="0" dirty="0">
                <a:solidFill>
                  <a:srgbClr val="002060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Courier New" panose="02070309020205020404" pitchFamily="49" charset="0"/>
              </a:rPr>
              <a:t>Быть здоровым — это тренд! </a:t>
            </a:r>
          </a:p>
          <a:p>
            <a:pPr algn="ctr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800" b="1" kern="0" dirty="0">
                <a:solidFill>
                  <a:srgbClr val="002060"/>
                </a:solidFill>
                <a:latin typeface="Century Gothic" panose="020B0502020202020204" pitchFamily="34" charset="0"/>
                <a:ea typeface="Malgun Gothic Semilight" panose="020B0502040204020203" pitchFamily="34" charset="-128"/>
                <a:cs typeface="Courier New" panose="02070309020205020404" pitchFamily="49" charset="0"/>
              </a:rPr>
              <a:t>Прокачай иммунитет!</a:t>
            </a:r>
            <a:endParaRPr lang="ru-RU" sz="2800" kern="100" dirty="0">
              <a:solidFill>
                <a:srgbClr val="002060"/>
              </a:solidFill>
              <a:latin typeface="Century Gothic" panose="020B0502020202020204" pitchFamily="34" charset="0"/>
              <a:ea typeface="Malgun Gothic Semilight" panose="020B0502040204020203" pitchFamily="34" charset="-128"/>
              <a:cs typeface="Courier New" panose="02070309020205020404" pitchFamily="49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145517-D604-7A1A-F2C7-50F2362AB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508" y="836712"/>
            <a:ext cx="2276872" cy="2276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BCFEDE1-9A7E-0243-62C5-06F2E4A1C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084" y="3316104"/>
            <a:ext cx="2149916" cy="21499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B08C09-1E00-B211-8355-301673E69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952" y="3429000"/>
            <a:ext cx="2071670" cy="20716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052F4AC-26EC-E83A-5AA1-ECD86D1852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5640" y="4730390"/>
            <a:ext cx="1866468" cy="18664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1F49F1-1CD4-E6B1-7986-A117B7B00A14}"/>
              </a:ext>
            </a:extLst>
          </p:cNvPr>
          <p:cNvSpPr txBox="1"/>
          <p:nvPr/>
        </p:nvSpPr>
        <p:spPr>
          <a:xfrm>
            <a:off x="3014571" y="4305826"/>
            <a:ext cx="4004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660066"/>
                </a:solidFill>
                <a:latin typeface="Century Gothic" panose="020B0502020202020204" pitchFamily="34" charset="0"/>
              </a:rPr>
              <a:t>Движение и свежий воздух — лучший щит от инфекций.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878A65-275F-9B9C-22ED-A06F110C701A}"/>
              </a:ext>
            </a:extLst>
          </p:cNvPr>
          <p:cNvSpPr txBox="1"/>
          <p:nvPr/>
        </p:nvSpPr>
        <p:spPr>
          <a:xfrm>
            <a:off x="2343369" y="3186423"/>
            <a:ext cx="538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Фрукты вместо фастфуда — топливо для твоего иммунитета.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289D90-C729-7BF1-0891-0F7435A18759}"/>
              </a:ext>
            </a:extLst>
          </p:cNvPr>
          <p:cNvSpPr txBox="1"/>
          <p:nvPr/>
        </p:nvSpPr>
        <p:spPr>
          <a:xfrm>
            <a:off x="2019449" y="3744417"/>
            <a:ext cx="599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Проветривание класса — глоток свежего воздуха для твоего мозга и здоровья.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E6B6B4-D596-8DAC-426C-C1C30026B8AD}"/>
              </a:ext>
            </a:extLst>
          </p:cNvPr>
          <p:cNvSpPr txBox="1"/>
          <p:nvPr/>
        </p:nvSpPr>
        <p:spPr>
          <a:xfrm>
            <a:off x="589459" y="5794022"/>
            <a:ext cx="2859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Здоровый ученик — успешный выпускник!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A7A06F-E9D0-0BCC-1884-C8B8460F1F27}"/>
              </a:ext>
            </a:extLst>
          </p:cNvPr>
          <p:cNvSpPr txBox="1"/>
          <p:nvPr/>
        </p:nvSpPr>
        <p:spPr>
          <a:xfrm>
            <a:off x="398056" y="1095720"/>
            <a:ext cx="2859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C00CC"/>
                </a:solidFill>
                <a:latin typeface="Century Gothic" panose="020B0502020202020204" pitchFamily="34" charset="0"/>
              </a:rPr>
              <a:t>Чистые руки — твой главный антивирус.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0DE272-C72D-9C48-5B8A-893CDC25FE44}"/>
              </a:ext>
            </a:extLst>
          </p:cNvPr>
          <p:cNvSpPr txBox="1"/>
          <p:nvPr/>
        </p:nvSpPr>
        <p:spPr>
          <a:xfrm>
            <a:off x="6488112" y="5655521"/>
            <a:ext cx="28599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Иммунитет на максимум: сон, спорт, витамины!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F78E7B-4A8B-4D6B-3838-C8D26BDB15EA}"/>
              </a:ext>
            </a:extLst>
          </p:cNvPr>
          <p:cNvSpPr txBox="1"/>
          <p:nvPr/>
        </p:nvSpPr>
        <p:spPr>
          <a:xfrm>
            <a:off x="440559" y="1676701"/>
            <a:ext cx="300479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C6600"/>
                </a:solidFill>
                <a:latin typeface="Century Gothic" panose="020B0502020202020204" pitchFamily="34" charset="0"/>
              </a:rPr>
              <a:t>Не делись простудой — делись хорошим настроением!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972AAD-9060-7257-DE79-7CA26D9BE682}"/>
              </a:ext>
            </a:extLst>
          </p:cNvPr>
          <p:cNvSpPr txBox="1"/>
          <p:nvPr/>
        </p:nvSpPr>
        <p:spPr>
          <a:xfrm>
            <a:off x="490723" y="2577958"/>
            <a:ext cx="29546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Заболел? Не геройствуй! Лечись дома.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7C7BE1-0520-556F-9153-66DBBBF9D384}"/>
              </a:ext>
            </a:extLst>
          </p:cNvPr>
          <p:cNvSpPr txBox="1"/>
          <p:nvPr/>
        </p:nvSpPr>
        <p:spPr>
          <a:xfrm>
            <a:off x="6101056" y="1063608"/>
            <a:ext cx="3200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solidFill>
                  <a:srgbClr val="00B0F0"/>
                </a:solidFill>
                <a:latin typeface="Century Gothic" panose="020B0502020202020204" pitchFamily="34" charset="0"/>
              </a:rPr>
              <a:t>Мытье рук с мылом </a:t>
            </a:r>
            <a:r>
              <a:rPr lang="ru-RU" sz="1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— твоя броня против ОРИ.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3BBD3F-A895-5EC4-4C05-C08DE5CBDE9D}"/>
              </a:ext>
            </a:extLst>
          </p:cNvPr>
          <p:cNvSpPr txBox="1"/>
          <p:nvPr/>
        </p:nvSpPr>
        <p:spPr>
          <a:xfrm>
            <a:off x="6332488" y="1722867"/>
            <a:ext cx="30156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Century Gothic" panose="020B0502020202020204" pitchFamily="34" charset="0"/>
              </a:rPr>
              <a:t>Твой телефон грязнее, чем ты думаешь. Протирай гаджеты влажной салфеткой!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9656DC-E54D-E34B-0B49-93651F41EA72}"/>
              </a:ext>
            </a:extLst>
          </p:cNvPr>
          <p:cNvSpPr txBox="1"/>
          <p:nvPr/>
        </p:nvSpPr>
        <p:spPr>
          <a:xfrm>
            <a:off x="6410300" y="2599058"/>
            <a:ext cx="3015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Чихнул? Поймай в салфетку!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807550-8B23-7EA9-AD84-570438C6D57C}"/>
              </a:ext>
            </a:extLst>
          </p:cNvPr>
          <p:cNvSpPr txBox="1"/>
          <p:nvPr/>
        </p:nvSpPr>
        <p:spPr>
          <a:xfrm>
            <a:off x="375961" y="6642556"/>
            <a:ext cx="2752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ГУ «Минский городской центр гигиены и эпидемиологии»</a:t>
            </a:r>
          </a:p>
        </p:txBody>
      </p:sp>
    </p:spTree>
    <p:extLst>
      <p:ext uri="{BB962C8B-B14F-4D97-AF65-F5344CB8AC3E}">
        <p14:creationId xmlns:p14="http://schemas.microsoft.com/office/powerpoint/2010/main" val="309972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1064EA-C6CF-50E3-1E8F-392FBEFB3181}"/>
              </a:ext>
            </a:extLst>
          </p:cNvPr>
          <p:cNvSpPr txBox="1"/>
          <p:nvPr/>
        </p:nvSpPr>
        <p:spPr>
          <a:xfrm>
            <a:off x="3847610" y="4166235"/>
            <a:ext cx="469755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первых симптомах ОРИ — останьтесь дома и вызовите врача.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3A61BA-CACD-8CDD-3C57-7F74FE3159C7}"/>
              </a:ext>
            </a:extLst>
          </p:cNvPr>
          <p:cNvSpPr txBox="1"/>
          <p:nvPr/>
        </p:nvSpPr>
        <p:spPr>
          <a:xfrm>
            <a:off x="4448944" y="4820053"/>
            <a:ext cx="469755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занимайтесь самолечением: врач знает, как помочь быстрее!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4E501A-9C73-57B3-B0B9-39BA884C1916}"/>
              </a:ext>
            </a:extLst>
          </p:cNvPr>
          <p:cNvSpPr txBox="1"/>
          <p:nvPr/>
        </p:nvSpPr>
        <p:spPr>
          <a:xfrm>
            <a:off x="3152800" y="3714401"/>
            <a:ext cx="6066420" cy="338554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Своевременная прививка — надежный щит от гриппа!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CC8460-B0B6-3253-966F-1F810BD7F6CB}"/>
              </a:ext>
            </a:extLst>
          </p:cNvPr>
          <p:cNvSpPr txBox="1"/>
          <p:nvPr/>
        </p:nvSpPr>
        <p:spPr>
          <a:xfrm>
            <a:off x="2504728" y="3047125"/>
            <a:ext cx="4320480" cy="5847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Защитите себя до начала сезона заболеваний: пройдите вакцинацию!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3E30DC-30EB-7A1B-4A21-12B7756AC5C3}"/>
              </a:ext>
            </a:extLst>
          </p:cNvPr>
          <p:cNvSpPr txBox="1"/>
          <p:nvPr/>
        </p:nvSpPr>
        <p:spPr>
          <a:xfrm>
            <a:off x="419130" y="50333"/>
            <a:ext cx="91058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Забота о здоровье — лучший вклад в активное долголетие!</a:t>
            </a:r>
            <a:endParaRPr lang="ru-RU" sz="20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9F0BE5-012A-6104-2ECC-827DF0F18ADA}"/>
              </a:ext>
            </a:extLst>
          </p:cNvPr>
          <p:cNvSpPr txBox="1"/>
          <p:nvPr/>
        </p:nvSpPr>
        <p:spPr>
          <a:xfrm>
            <a:off x="4972066" y="5513208"/>
            <a:ext cx="424715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Крепкое здоровье — спокойствие ваших детей и внуков.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0FC0EF-0474-1F5C-A073-7DB84473F4A2}"/>
              </a:ext>
            </a:extLst>
          </p:cNvPr>
          <p:cNvSpPr txBox="1"/>
          <p:nvPr/>
        </p:nvSpPr>
        <p:spPr>
          <a:xfrm>
            <a:off x="877395" y="502278"/>
            <a:ext cx="8151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465"/>
                </a:solidFill>
                <a:latin typeface="Bookman Old Style" panose="02050604050505020204" pitchFamily="18" charset="0"/>
              </a:rPr>
              <a:t>Здоровье в зрелом возрасте — это ваша главная мудрость!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6052A5-2D00-A965-65F8-A67987127F9A}"/>
              </a:ext>
            </a:extLst>
          </p:cNvPr>
          <p:cNvSpPr txBox="1"/>
          <p:nvPr/>
        </p:nvSpPr>
        <p:spPr>
          <a:xfrm>
            <a:off x="1567932" y="2398361"/>
            <a:ext cx="402542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Чистые руки после улицы — простое правило крепкого здоровья.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AD8579-6609-657A-7602-ADDDAF1715B3}"/>
              </a:ext>
            </a:extLst>
          </p:cNvPr>
          <p:cNvSpPr txBox="1"/>
          <p:nvPr/>
        </p:nvSpPr>
        <p:spPr>
          <a:xfrm>
            <a:off x="560513" y="1061850"/>
            <a:ext cx="468347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Чистый воздух в доме — первый враг простуды. Проветривайте чаще!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FFA945-AE2B-55C5-E5FA-C58B72E8A923}"/>
              </a:ext>
            </a:extLst>
          </p:cNvPr>
          <p:cNvSpPr txBox="1"/>
          <p:nvPr/>
        </p:nvSpPr>
        <p:spPr>
          <a:xfrm>
            <a:off x="911251" y="1733636"/>
            <a:ext cx="468347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сезон ОРИ не рискуйте напрасно: держите дистанцию в очередях и многолюдных местах.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761FC6-CABB-AC5D-1FAF-745B280EDC9A}"/>
              </a:ext>
            </a:extLst>
          </p:cNvPr>
          <p:cNvSpPr txBox="1"/>
          <p:nvPr/>
        </p:nvSpPr>
        <p:spPr>
          <a:xfrm>
            <a:off x="696565" y="6218639"/>
            <a:ext cx="8813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Крепкий иммунитет начинается с хорошего настроения и заботы о себе!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2F20ED8-DEEB-C08E-764F-7CEC37FBD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3551066"/>
            <a:ext cx="2804657" cy="2804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2A6AA09-E2F7-744B-84F9-5D9B1D14E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804" y="682565"/>
            <a:ext cx="2563437" cy="2563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4D2773F-D8F3-02F4-34FD-193255999AA9}"/>
              </a:ext>
            </a:extLst>
          </p:cNvPr>
          <p:cNvSpPr txBox="1"/>
          <p:nvPr/>
        </p:nvSpPr>
        <p:spPr>
          <a:xfrm>
            <a:off x="375961" y="6642556"/>
            <a:ext cx="2752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ГУ «Минский городской центр гигиены и эпидемиологии»</a:t>
            </a:r>
          </a:p>
        </p:txBody>
      </p:sp>
    </p:spTree>
    <p:extLst>
      <p:ext uri="{BB962C8B-B14F-4D97-AF65-F5344CB8AC3E}">
        <p14:creationId xmlns:p14="http://schemas.microsoft.com/office/powerpoint/2010/main" val="282772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C5225-EE97-430D-0D5E-892963017619}"/>
              </a:ext>
            </a:extLst>
          </p:cNvPr>
          <p:cNvSpPr txBox="1"/>
          <p:nvPr/>
        </p:nvSpPr>
        <p:spPr>
          <a:xfrm>
            <a:off x="650714" y="6387545"/>
            <a:ext cx="8768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теряй время на больничные, защити семью и коллег – пройди вакцинацию!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9D571C-BE23-5089-6FD0-DDB9F8FACE17}"/>
              </a:ext>
            </a:extLst>
          </p:cNvPr>
          <p:cNvSpPr txBox="1"/>
          <p:nvPr/>
        </p:nvSpPr>
        <p:spPr>
          <a:xfrm>
            <a:off x="468054" y="63407"/>
            <a:ext cx="8951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Профилактика ОРИ — твой выбор в пользу здоровья!</a:t>
            </a:r>
            <a:endParaRPr lang="ru-RU" sz="2400" dirty="0">
              <a:solidFill>
                <a:srgbClr val="00246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235F44F-C60E-0377-9473-2C07FEB3D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801" y="2143476"/>
            <a:ext cx="3737702" cy="25070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Облачко с текстом: прямоугольное со скругленными углами 22">
            <a:extLst>
              <a:ext uri="{FF2B5EF4-FFF2-40B4-BE49-F238E27FC236}">
                <a16:creationId xmlns:a16="http://schemas.microsoft.com/office/drawing/2014/main" id="{1E0C1920-DB19-BF9F-EFF5-8712972E449E}"/>
              </a:ext>
            </a:extLst>
          </p:cNvPr>
          <p:cNvSpPr/>
          <p:nvPr/>
        </p:nvSpPr>
        <p:spPr>
          <a:xfrm>
            <a:off x="4355974" y="645493"/>
            <a:ext cx="2527834" cy="1326719"/>
          </a:xfrm>
          <a:prstGeom prst="wedgeRoundRectCallout">
            <a:avLst>
              <a:gd name="adj1" fmla="val 74381"/>
              <a:gd name="adj2" fmla="val 74655"/>
              <a:gd name="adj3" fmla="val 16667"/>
            </a:avLst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Печенье подождёт. В сезон ОРИ выбирай лимон, имбирь и мандарины! Витаминизируйся</a:t>
            </a:r>
          </a:p>
        </p:txBody>
      </p:sp>
      <p:sp>
        <p:nvSpPr>
          <p:cNvPr id="24" name="Облачко с текстом: прямоугольное со скругленными углами 23">
            <a:extLst>
              <a:ext uri="{FF2B5EF4-FFF2-40B4-BE49-F238E27FC236}">
                <a16:creationId xmlns:a16="http://schemas.microsoft.com/office/drawing/2014/main" id="{AC95F728-2136-C1A9-5F3F-BF1CF16874D8}"/>
              </a:ext>
            </a:extLst>
          </p:cNvPr>
          <p:cNvSpPr/>
          <p:nvPr/>
        </p:nvSpPr>
        <p:spPr>
          <a:xfrm>
            <a:off x="468053" y="1929992"/>
            <a:ext cx="2527834" cy="765780"/>
          </a:xfrm>
          <a:prstGeom prst="wedgeRoundRectCallout">
            <a:avLst>
              <a:gd name="adj1" fmla="val 51929"/>
              <a:gd name="adj2" fmla="val 72108"/>
              <a:gd name="adj3" fmla="val 16667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Уважай коллег: чихай в салфетку!</a:t>
            </a:r>
          </a:p>
        </p:txBody>
      </p:sp>
      <p:sp>
        <p:nvSpPr>
          <p:cNvPr id="27" name="Облачко с текстом: прямоугольное со скругленными углами 26">
            <a:extLst>
              <a:ext uri="{FF2B5EF4-FFF2-40B4-BE49-F238E27FC236}">
                <a16:creationId xmlns:a16="http://schemas.microsoft.com/office/drawing/2014/main" id="{A4CD812E-13BD-9A0F-277F-680720253B3E}"/>
              </a:ext>
            </a:extLst>
          </p:cNvPr>
          <p:cNvSpPr/>
          <p:nvPr/>
        </p:nvSpPr>
        <p:spPr>
          <a:xfrm>
            <a:off x="5415499" y="5258175"/>
            <a:ext cx="3403618" cy="994073"/>
          </a:xfrm>
          <a:prstGeom prst="wedgeRoundRectCallout">
            <a:avLst>
              <a:gd name="adj1" fmla="val -50254"/>
              <a:gd name="adj2" fmla="val -115559"/>
              <a:gd name="adj3" fmla="val 16667"/>
            </a:avLst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Твой кашель — не лучший фон для работы. Заболел – оставайся дома!</a:t>
            </a:r>
          </a:p>
        </p:txBody>
      </p:sp>
      <p:sp>
        <p:nvSpPr>
          <p:cNvPr id="28" name="Облачко с текстом: прямоугольное со скругленными углами 27">
            <a:extLst>
              <a:ext uri="{FF2B5EF4-FFF2-40B4-BE49-F238E27FC236}">
                <a16:creationId xmlns:a16="http://schemas.microsoft.com/office/drawing/2014/main" id="{4BA6BE8B-9562-6AAB-1DD5-721648B14B12}"/>
              </a:ext>
            </a:extLst>
          </p:cNvPr>
          <p:cNvSpPr/>
          <p:nvPr/>
        </p:nvSpPr>
        <p:spPr>
          <a:xfrm>
            <a:off x="617169" y="667648"/>
            <a:ext cx="3435725" cy="1066961"/>
          </a:xfrm>
          <a:prstGeom prst="wedgeRoundRectCallout">
            <a:avLst>
              <a:gd name="adj1" fmla="val 39738"/>
              <a:gd name="adj2" fmla="val 95992"/>
              <a:gd name="adj3" fmla="val 16667"/>
            </a:avLst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Душно в кабинете? Проветривание — лучший способ очистить воздух и мысли.</a:t>
            </a:r>
          </a:p>
        </p:txBody>
      </p:sp>
      <p:sp>
        <p:nvSpPr>
          <p:cNvPr id="29" name="Облачко с текстом: прямоугольное со скругленными углами 28">
            <a:extLst>
              <a:ext uri="{FF2B5EF4-FFF2-40B4-BE49-F238E27FC236}">
                <a16:creationId xmlns:a16="http://schemas.microsoft.com/office/drawing/2014/main" id="{669C16FB-8D94-5288-6E57-A78489B96F8A}"/>
              </a:ext>
            </a:extLst>
          </p:cNvPr>
          <p:cNvSpPr/>
          <p:nvPr/>
        </p:nvSpPr>
        <p:spPr>
          <a:xfrm>
            <a:off x="497094" y="2888358"/>
            <a:ext cx="2295666" cy="1372400"/>
          </a:xfrm>
          <a:prstGeom prst="wedgeRoundRectCallout">
            <a:avLst>
              <a:gd name="adj1" fmla="val -24038"/>
              <a:gd name="adj2" fmla="val 73988"/>
              <a:gd name="adj3" fmla="val 16667"/>
            </a:avLst>
          </a:prstGeom>
          <a:ln w="28575">
            <a:solidFill>
              <a:srgbClr val="00246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Инвестируй в свое здоровье: высыпайся, занимайся спортом, правильно питайся!</a:t>
            </a:r>
          </a:p>
        </p:txBody>
      </p:sp>
      <p:sp>
        <p:nvSpPr>
          <p:cNvPr id="30" name="Облачко с текстом: прямоугольное со скругленными углами 29">
            <a:extLst>
              <a:ext uri="{FF2B5EF4-FFF2-40B4-BE49-F238E27FC236}">
                <a16:creationId xmlns:a16="http://schemas.microsoft.com/office/drawing/2014/main" id="{14A6543D-E830-594A-8137-00615D0458E5}"/>
              </a:ext>
            </a:extLst>
          </p:cNvPr>
          <p:cNvSpPr/>
          <p:nvPr/>
        </p:nvSpPr>
        <p:spPr>
          <a:xfrm>
            <a:off x="6984200" y="2739552"/>
            <a:ext cx="2342046" cy="1043290"/>
          </a:xfrm>
          <a:prstGeom prst="wedgeRoundRectCallout">
            <a:avLst>
              <a:gd name="adj1" fmla="val 6093"/>
              <a:gd name="adj2" fmla="val -72495"/>
              <a:gd name="adj3" fmla="val 16667"/>
            </a:avLst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Здоровый сотрудник – стабильное производство и крепкая команда!</a:t>
            </a:r>
          </a:p>
        </p:txBody>
      </p:sp>
      <p:sp>
        <p:nvSpPr>
          <p:cNvPr id="31" name="Облачко с текстом: прямоугольное со скругленными углами 30">
            <a:extLst>
              <a:ext uri="{FF2B5EF4-FFF2-40B4-BE49-F238E27FC236}">
                <a16:creationId xmlns:a16="http://schemas.microsoft.com/office/drawing/2014/main" id="{54C54D1B-64A7-2E99-6AFA-2011237B08AE}"/>
              </a:ext>
            </a:extLst>
          </p:cNvPr>
          <p:cNvSpPr/>
          <p:nvPr/>
        </p:nvSpPr>
        <p:spPr>
          <a:xfrm>
            <a:off x="6528586" y="4125368"/>
            <a:ext cx="2880320" cy="994073"/>
          </a:xfrm>
          <a:prstGeom prst="wedgeRoundRectCallout">
            <a:avLst>
              <a:gd name="adj1" fmla="val -48565"/>
              <a:gd name="adj2" fmla="val -69663"/>
              <a:gd name="adj3" fmla="val 16667"/>
            </a:avLst>
          </a:prstGeom>
          <a:ln w="28575">
            <a:solidFill>
              <a:srgbClr val="001B58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Регулярное проветривание – враг инфекций.</a:t>
            </a:r>
          </a:p>
        </p:txBody>
      </p:sp>
      <p:sp>
        <p:nvSpPr>
          <p:cNvPr id="32" name="Облачко с текстом: прямоугольное со скругленными углами 31">
            <a:extLst>
              <a:ext uri="{FF2B5EF4-FFF2-40B4-BE49-F238E27FC236}">
                <a16:creationId xmlns:a16="http://schemas.microsoft.com/office/drawing/2014/main" id="{10C26254-E55B-5ED2-F2D7-B8E5585E7A6E}"/>
              </a:ext>
            </a:extLst>
          </p:cNvPr>
          <p:cNvSpPr/>
          <p:nvPr/>
        </p:nvSpPr>
        <p:spPr>
          <a:xfrm>
            <a:off x="3049717" y="4821796"/>
            <a:ext cx="2316327" cy="909131"/>
          </a:xfrm>
          <a:prstGeom prst="wedgeRoundRectCallout">
            <a:avLst>
              <a:gd name="adj1" fmla="val -59402"/>
              <a:gd name="adj2" fmla="val 75217"/>
              <a:gd name="adj3" fmla="val 16667"/>
            </a:avLst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46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Чистые руки – чистая репутация и защита от заболеваний.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FBC51A2-5857-12D0-D479-333E8E3DE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6890" y="493528"/>
            <a:ext cx="2074071" cy="20740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AD31D9B-D322-4A78-523F-D061C5B34E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54" y="4260759"/>
            <a:ext cx="2384881" cy="2384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ED4D3F0-CB48-3E65-A6B9-1E6D1020FEE4}"/>
              </a:ext>
            </a:extLst>
          </p:cNvPr>
          <p:cNvSpPr txBox="1"/>
          <p:nvPr/>
        </p:nvSpPr>
        <p:spPr>
          <a:xfrm>
            <a:off x="375961" y="6642556"/>
            <a:ext cx="2752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ГУ «Минский городской центр гигиены и эпидемиологии»</a:t>
            </a:r>
          </a:p>
        </p:txBody>
      </p:sp>
    </p:spTree>
    <p:extLst>
      <p:ext uri="{BB962C8B-B14F-4D97-AF65-F5344CB8AC3E}">
        <p14:creationId xmlns:p14="http://schemas.microsoft.com/office/powerpoint/2010/main" val="396332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B05553-93C0-84DC-ADB9-36B341ADE346}"/>
              </a:ext>
            </a:extLst>
          </p:cNvPr>
          <p:cNvSpPr txBox="1"/>
          <p:nvPr/>
        </p:nvSpPr>
        <p:spPr>
          <a:xfrm>
            <a:off x="3368824" y="558980"/>
            <a:ext cx="5918096" cy="2800767"/>
          </a:xfrm>
          <a:prstGeom prst="rect">
            <a:avLst/>
          </a:prstGeom>
          <a:solidFill>
            <a:srgbClr val="FFF1FF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rgbClr val="001B58"/>
                </a:solidFill>
              </a:rPr>
              <a:t>ГРИПП</a:t>
            </a:r>
            <a:r>
              <a:rPr lang="ru-RU" sz="1600" b="1" dirty="0">
                <a:solidFill>
                  <a:srgbClr val="001B58"/>
                </a:solidFill>
              </a:rPr>
              <a:t> опасен тяжелыми осложнениями. Может потребоваться госпитализация.</a:t>
            </a:r>
          </a:p>
          <a:p>
            <a:pPr algn="ctr"/>
            <a:endParaRPr lang="ru-RU" sz="1600" b="1" dirty="0">
              <a:solidFill>
                <a:srgbClr val="001B58"/>
              </a:solidFill>
            </a:endParaRPr>
          </a:p>
          <a:p>
            <a:pPr algn="ctr"/>
            <a:r>
              <a:rPr lang="ru-RU" sz="1600" b="1" dirty="0">
                <a:solidFill>
                  <a:srgbClr val="001B58"/>
                </a:solidFill>
              </a:rPr>
              <a:t>Вакцинация против </a:t>
            </a:r>
            <a:r>
              <a:rPr lang="ru-RU" sz="1600" b="1" u="sng" dirty="0">
                <a:solidFill>
                  <a:srgbClr val="001B58"/>
                </a:solidFill>
              </a:rPr>
              <a:t>ГРИППА</a:t>
            </a:r>
            <a:r>
              <a:rPr lang="ru-RU" sz="1600" b="1" dirty="0">
                <a:solidFill>
                  <a:srgbClr val="001B58"/>
                </a:solidFill>
              </a:rPr>
              <a:t> — доказанная защита от тяжелых осложнений и госпитализации.</a:t>
            </a:r>
          </a:p>
          <a:p>
            <a:pPr algn="ctr"/>
            <a:endParaRPr lang="ru-RU" sz="1600" b="1" dirty="0">
              <a:solidFill>
                <a:srgbClr val="001B58"/>
              </a:solidFill>
            </a:endParaRPr>
          </a:p>
          <a:p>
            <a:pPr algn="ctr"/>
            <a:r>
              <a:rPr lang="ru-RU" sz="1600" b="1" dirty="0">
                <a:solidFill>
                  <a:srgbClr val="001B58"/>
                </a:solidFill>
              </a:rPr>
              <a:t>Защитите свои легкие и сердце — проходите вакцинацию против </a:t>
            </a:r>
            <a:r>
              <a:rPr lang="ru-RU" sz="1600" b="1" u="sng" dirty="0">
                <a:solidFill>
                  <a:srgbClr val="001B58"/>
                </a:solidFill>
              </a:rPr>
              <a:t>ГРИППА </a:t>
            </a:r>
            <a:r>
              <a:rPr lang="ru-RU" sz="1600" b="1" dirty="0">
                <a:solidFill>
                  <a:srgbClr val="001B58"/>
                </a:solidFill>
              </a:rPr>
              <a:t>ежегодно. </a:t>
            </a:r>
          </a:p>
          <a:p>
            <a:pPr algn="ctr"/>
            <a:endParaRPr lang="ru-RU" sz="1600" b="1" dirty="0">
              <a:solidFill>
                <a:srgbClr val="001B58"/>
              </a:solidFill>
            </a:endParaRPr>
          </a:p>
          <a:p>
            <a:pPr algn="ctr"/>
            <a:r>
              <a:rPr lang="ru-RU" sz="1600" b="1" dirty="0">
                <a:solidFill>
                  <a:srgbClr val="001B58"/>
                </a:solidFill>
              </a:rPr>
              <a:t>Вакцинация от </a:t>
            </a:r>
            <a:r>
              <a:rPr lang="ru-RU" sz="1600" b="1" u="sng" dirty="0">
                <a:solidFill>
                  <a:srgbClr val="001B58"/>
                </a:solidFill>
              </a:rPr>
              <a:t>ГРИППА</a:t>
            </a:r>
            <a:r>
              <a:rPr lang="ru-RU" sz="1600" b="1" dirty="0">
                <a:solidFill>
                  <a:srgbClr val="001B58"/>
                </a:solidFill>
              </a:rPr>
              <a:t> занимает 5 минут, а защищает на весь сезон. Спросите у врача прямо сейчас!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EEDC3F-7396-1153-1391-F34089BDE7B8}"/>
              </a:ext>
            </a:extLst>
          </p:cNvPr>
          <p:cNvSpPr txBox="1"/>
          <p:nvPr/>
        </p:nvSpPr>
        <p:spPr>
          <a:xfrm>
            <a:off x="631958" y="3436699"/>
            <a:ext cx="66247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001B58"/>
                </a:solidFill>
              </a:rPr>
              <a:t>Берегите врачей и других пациентов — соблюдайте респираторный этикет!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rgbClr val="001B58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001B58"/>
                </a:solidFill>
              </a:rPr>
              <a:t>Чихайте правильно: прикрывайте рот локтем или салфеткой, а не ладонью.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rgbClr val="001B58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001B58"/>
                </a:solidFill>
              </a:rPr>
              <a:t>Тщательно мойте руки после контакта с любыми поверхностями!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rgbClr val="001B58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001B58"/>
                </a:solidFill>
              </a:rPr>
              <a:t>Не прикасайтесь к лицу и глазам после контакта с дверными ручками и перилами.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rgbClr val="001B58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001B58"/>
                </a:solidFill>
              </a:rPr>
              <a:t>Соблюдайте дистанцию! Безопасное расстояние — залог здоровья.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FC9DA8-8CCE-9AA5-2669-D1948DBD3A7A}"/>
              </a:ext>
            </a:extLst>
          </p:cNvPr>
          <p:cNvSpPr txBox="1"/>
          <p:nvPr/>
        </p:nvSpPr>
        <p:spPr>
          <a:xfrm>
            <a:off x="377260" y="6210739"/>
            <a:ext cx="91477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Инвестируйте в свое здоровье: высыпайтесь, занимайтесь спортом, правильно питайтесь, прививайтесь!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76FD12-5CEE-B88A-2102-4417776EE9C9}"/>
              </a:ext>
            </a:extLst>
          </p:cNvPr>
          <p:cNvSpPr txBox="1"/>
          <p:nvPr/>
        </p:nvSpPr>
        <p:spPr>
          <a:xfrm>
            <a:off x="393799" y="20560"/>
            <a:ext cx="90859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Защити себя и окружающих от ОРИ и гриппа!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C3B664B-670A-0DC4-124B-02204609D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81" y="558980"/>
            <a:ext cx="2505139" cy="2505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3853793-9A53-5390-E4A9-A2E15DAA7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493" y="3618910"/>
            <a:ext cx="2448272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осклицательный знак">
            <a:extLst>
              <a:ext uri="{FF2B5EF4-FFF2-40B4-BE49-F238E27FC236}">
                <a16:creationId xmlns:a16="http://schemas.microsoft.com/office/drawing/2014/main" id="{5A90B31E-8F22-B780-C5D8-BABF63A43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22" y="3429001"/>
            <a:ext cx="476317" cy="476317"/>
          </a:xfrm>
          <a:prstGeom prst="rect">
            <a:avLst/>
          </a:prstGeom>
        </p:spPr>
      </p:pic>
      <p:pic>
        <p:nvPicPr>
          <p:cNvPr id="5" name="Рисунок 4" descr="Восклицательный знак">
            <a:extLst>
              <a:ext uri="{FF2B5EF4-FFF2-40B4-BE49-F238E27FC236}">
                <a16:creationId xmlns:a16="http://schemas.microsoft.com/office/drawing/2014/main" id="{571C570C-DBD5-1F5E-43FB-DB74AF98B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001" y="4099795"/>
            <a:ext cx="476317" cy="476317"/>
          </a:xfrm>
          <a:prstGeom prst="rect">
            <a:avLst/>
          </a:prstGeom>
        </p:spPr>
      </p:pic>
      <p:pic>
        <p:nvPicPr>
          <p:cNvPr id="6" name="Рисунок 5" descr="Восклицательный знак">
            <a:extLst>
              <a:ext uri="{FF2B5EF4-FFF2-40B4-BE49-F238E27FC236}">
                <a16:creationId xmlns:a16="http://schemas.microsoft.com/office/drawing/2014/main" id="{4C1BB2EE-1E20-8A9D-C067-59BEE65000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21" y="4664070"/>
            <a:ext cx="476317" cy="476317"/>
          </a:xfrm>
          <a:prstGeom prst="rect">
            <a:avLst/>
          </a:prstGeom>
        </p:spPr>
      </p:pic>
      <p:pic>
        <p:nvPicPr>
          <p:cNvPr id="7" name="Рисунок 6" descr="Восклицательный знак">
            <a:extLst>
              <a:ext uri="{FF2B5EF4-FFF2-40B4-BE49-F238E27FC236}">
                <a16:creationId xmlns:a16="http://schemas.microsoft.com/office/drawing/2014/main" id="{B511B795-8096-8E24-D136-3A66DA832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7261" y="5239207"/>
            <a:ext cx="476317" cy="476317"/>
          </a:xfrm>
          <a:prstGeom prst="rect">
            <a:avLst/>
          </a:prstGeom>
        </p:spPr>
      </p:pic>
      <p:pic>
        <p:nvPicPr>
          <p:cNvPr id="8" name="Рисунок 7" descr="Восклицательный знак">
            <a:extLst>
              <a:ext uri="{FF2B5EF4-FFF2-40B4-BE49-F238E27FC236}">
                <a16:creationId xmlns:a16="http://schemas.microsoft.com/office/drawing/2014/main" id="{6DD4C7D7-A0D9-E302-B9BD-1D91CB3F8F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800" y="5839155"/>
            <a:ext cx="476317" cy="4763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11872C-0644-A4B9-257E-1C7517B47F50}"/>
              </a:ext>
            </a:extLst>
          </p:cNvPr>
          <p:cNvSpPr txBox="1"/>
          <p:nvPr/>
        </p:nvSpPr>
        <p:spPr>
          <a:xfrm>
            <a:off x="377260" y="6533903"/>
            <a:ext cx="2272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ГУ «Минский городской центр гигиены и эпидемиологии»</a:t>
            </a:r>
          </a:p>
        </p:txBody>
      </p:sp>
    </p:spTree>
    <p:extLst>
      <p:ext uri="{BB962C8B-B14F-4D97-AF65-F5344CB8AC3E}">
        <p14:creationId xmlns:p14="http://schemas.microsoft.com/office/powerpoint/2010/main" val="37299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bb0846be36d4333fca81a01d79b5d290a4641a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7097</TotalTime>
  <Words>608</Words>
  <Application>Microsoft Office PowerPoint</Application>
  <PresentationFormat>Лист A4 (210x297 мм)</PresentationFormat>
  <Paragraphs>70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Bookman Old Style</vt:lpstr>
      <vt:lpstr>Calibri</vt:lpstr>
      <vt:lpstr>Calibri Light</vt:lpstr>
      <vt:lpstr>Century Gothic</vt:lpstr>
      <vt:lpstr>Comic Sans MS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треугольники по углам</dc:title>
  <dc:creator>obstinate</dc:creator>
  <dc:description>Шаблон презентации с сайта https://presentation-creation.ru/</dc:description>
  <cp:lastModifiedBy>Валентина Гапанович</cp:lastModifiedBy>
  <cp:revision>1614</cp:revision>
  <cp:lastPrinted>2026-08-24T08:02:29Z</cp:lastPrinted>
  <dcterms:created xsi:type="dcterms:W3CDTF">2018-02-25T09:09:03Z</dcterms:created>
  <dcterms:modified xsi:type="dcterms:W3CDTF">2026-08-26T09:29:18Z</dcterms:modified>
</cp:coreProperties>
</file>